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300" r:id="rId3"/>
    <p:sldId id="301" r:id="rId4"/>
    <p:sldId id="257" r:id="rId5"/>
    <p:sldId id="258" r:id="rId6"/>
    <p:sldId id="277" r:id="rId7"/>
    <p:sldId id="304" r:id="rId8"/>
    <p:sldId id="263" r:id="rId9"/>
    <p:sldId id="259" r:id="rId10"/>
    <p:sldId id="260" r:id="rId11"/>
    <p:sldId id="303" r:id="rId12"/>
    <p:sldId id="302" r:id="rId13"/>
    <p:sldId id="275" r:id="rId14"/>
    <p:sldId id="305" r:id="rId15"/>
    <p:sldId id="306" r:id="rId16"/>
    <p:sldId id="261" r:id="rId17"/>
    <p:sldId id="307" r:id="rId18"/>
    <p:sldId id="276" r:id="rId19"/>
    <p:sldId id="262" r:id="rId20"/>
    <p:sldId id="282" r:id="rId21"/>
    <p:sldId id="283" r:id="rId22"/>
    <p:sldId id="284" r:id="rId23"/>
    <p:sldId id="285" r:id="rId24"/>
    <p:sldId id="286" r:id="rId25"/>
    <p:sldId id="288" r:id="rId26"/>
    <p:sldId id="287" r:id="rId27"/>
    <p:sldId id="293" r:id="rId28"/>
    <p:sldId id="294" r:id="rId29"/>
    <p:sldId id="289" r:id="rId30"/>
    <p:sldId id="271" r:id="rId31"/>
    <p:sldId id="272" r:id="rId32"/>
    <p:sldId id="273" r:id="rId33"/>
    <p:sldId id="274" r:id="rId34"/>
    <p:sldId id="278" r:id="rId35"/>
    <p:sldId id="279" r:id="rId36"/>
    <p:sldId id="291" r:id="rId37"/>
    <p:sldId id="280" r:id="rId38"/>
    <p:sldId id="281" r:id="rId39"/>
    <p:sldId id="29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48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13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98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70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89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96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01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29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63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208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48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20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8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01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46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49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43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45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0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F29D85-FA1D-46A1-8DF6-0FEFEE9BA592}" type="datetimeFigureOut">
              <a:rPr lang="tr-TR" smtClean="0"/>
              <a:t>21.02.2022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A74DC38-D25F-4F21-9B63-BC3BD40C6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2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32673" y="2185768"/>
            <a:ext cx="10780542" cy="2486464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>
                <a:solidFill>
                  <a:schemeClr val="accent1"/>
                </a:solidFill>
              </a:rPr>
              <a:t>ARDUİNO VE TEMEL ELEKTRONİK DERSLERİ</a:t>
            </a:r>
          </a:p>
        </p:txBody>
      </p:sp>
    </p:spTree>
    <p:extLst>
      <p:ext uri="{BB962C8B-B14F-4D97-AF65-F5344CB8AC3E}">
        <p14:creationId xmlns:p14="http://schemas.microsoft.com/office/powerpoint/2010/main" val="39985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8629" y="973214"/>
            <a:ext cx="9219681" cy="87181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Gelin Şimdi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Arduino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Uno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Kartını İnceleyelim.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829496" y="1992548"/>
            <a:ext cx="6362504" cy="523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7000" b="1" dirty="0">
              <a:solidFill>
                <a:srgbClr val="FF0000"/>
              </a:solidFill>
            </a:endParaRPr>
          </a:p>
          <a:p>
            <a:r>
              <a:rPr lang="tr-TR" sz="9600" b="1" dirty="0" err="1">
                <a:solidFill>
                  <a:srgbClr val="FF0000"/>
                </a:solidFill>
              </a:rPr>
              <a:t>Pinler</a:t>
            </a:r>
            <a:r>
              <a:rPr lang="tr-TR" sz="9600" b="1" dirty="0">
                <a:solidFill>
                  <a:srgbClr val="FF0000"/>
                </a:solidFill>
              </a:rPr>
              <a:t> (5V, 3.3V, GND)</a:t>
            </a:r>
          </a:p>
          <a:p>
            <a:endParaRPr lang="tr-TR" sz="96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9600" dirty="0" err="1"/>
              <a:t>Arduino</a:t>
            </a:r>
            <a:r>
              <a:rPr lang="tr-TR" sz="9600" dirty="0"/>
              <a:t> üzerinde bulunan </a:t>
            </a:r>
            <a:r>
              <a:rPr lang="tr-TR" sz="9600" dirty="0" err="1"/>
              <a:t>pinleri</a:t>
            </a:r>
            <a:r>
              <a:rPr lang="tr-TR" sz="9600" dirty="0"/>
              <a:t>, </a:t>
            </a:r>
            <a:r>
              <a:rPr lang="tr-TR" sz="9600" dirty="0" err="1"/>
              <a:t>jumper</a:t>
            </a:r>
            <a:r>
              <a:rPr lang="tr-TR" sz="9600" dirty="0"/>
              <a:t> kablolar yardımıyla devre tahtasına (</a:t>
            </a:r>
            <a:r>
              <a:rPr lang="tr-TR" sz="9600" dirty="0" err="1"/>
              <a:t>breadboarda</a:t>
            </a:r>
            <a:r>
              <a:rPr lang="tr-TR" sz="9600" dirty="0"/>
              <a:t>) bağlarız. </a:t>
            </a:r>
          </a:p>
          <a:p>
            <a:endParaRPr lang="tr-TR" sz="9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9600" dirty="0"/>
              <a:t>Her </a:t>
            </a:r>
            <a:r>
              <a:rPr lang="tr-TR" sz="9600" dirty="0" err="1"/>
              <a:t>pinin</a:t>
            </a:r>
            <a:r>
              <a:rPr lang="tr-TR" sz="9600" dirty="0"/>
              <a:t> farklı işlevleri vardır. Numaralandırılmış olan bu </a:t>
            </a:r>
            <a:r>
              <a:rPr lang="tr-TR" sz="9600" dirty="0" err="1"/>
              <a:t>pinleri</a:t>
            </a:r>
            <a:r>
              <a:rPr lang="tr-TR" sz="9600" dirty="0"/>
              <a:t> tek tek inceleyelim.</a:t>
            </a:r>
          </a:p>
          <a:p>
            <a:endParaRPr lang="tr-TR" sz="9600" dirty="0"/>
          </a:p>
          <a:p>
            <a:r>
              <a:rPr lang="tr-TR" sz="9600" b="1" dirty="0">
                <a:solidFill>
                  <a:srgbClr val="FF0000"/>
                </a:solidFill>
              </a:rPr>
              <a:t>5V (4) ve 3.3V </a:t>
            </a:r>
            <a:r>
              <a:rPr lang="tr-TR" sz="9600" dirty="0"/>
              <a:t>:</a:t>
            </a:r>
            <a:r>
              <a:rPr lang="tr-TR" sz="9600" b="1" dirty="0"/>
              <a:t> </a:t>
            </a:r>
            <a:r>
              <a:rPr lang="tr-TR" sz="9600" dirty="0"/>
              <a:t>Bu </a:t>
            </a:r>
            <a:r>
              <a:rPr lang="tr-TR" sz="9600" dirty="0" err="1"/>
              <a:t>pinlerden</a:t>
            </a:r>
            <a:r>
              <a:rPr lang="tr-TR" sz="9600" dirty="0"/>
              <a:t> 5 volt ve 3.3 volt değerinde </a:t>
            </a:r>
            <a:r>
              <a:rPr lang="tr-TR" sz="9600" b="1" u="sng" dirty="0"/>
              <a:t>çıkış gerilimi </a:t>
            </a:r>
            <a:r>
              <a:rPr lang="tr-TR" sz="9600" dirty="0"/>
              <a:t>alabiliriz.</a:t>
            </a:r>
          </a:p>
          <a:p>
            <a:pPr lvl="0"/>
            <a:endParaRPr lang="tr-TR" sz="9600" b="1" dirty="0">
              <a:solidFill>
                <a:srgbClr val="FF0000"/>
              </a:solidFill>
            </a:endParaRPr>
          </a:p>
          <a:p>
            <a:pPr lvl="0"/>
            <a:r>
              <a:rPr lang="tr-TR" sz="9600" b="1" dirty="0">
                <a:solidFill>
                  <a:srgbClr val="FF0000"/>
                </a:solidFill>
              </a:rPr>
              <a:t>GND</a:t>
            </a:r>
            <a:r>
              <a:rPr lang="tr-TR" sz="9600" dirty="0"/>
              <a:t>: </a:t>
            </a:r>
            <a:r>
              <a:rPr lang="tr-TR" sz="9600" dirty="0" err="1"/>
              <a:t>Ground</a:t>
            </a:r>
            <a:r>
              <a:rPr lang="tr-TR" sz="9600" dirty="0"/>
              <a:t> ‘un kısaltılmış halidir. Topraklama bağlantısıdır.</a:t>
            </a:r>
          </a:p>
          <a:p>
            <a:pPr lvl="0"/>
            <a:endParaRPr lang="tr-TR" sz="5100" dirty="0"/>
          </a:p>
          <a:p>
            <a:pPr lvl="0"/>
            <a:endParaRPr lang="tr-TR" dirty="0"/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" y="2569334"/>
            <a:ext cx="5795293" cy="42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502229" y="432098"/>
            <a:ext cx="10515600" cy="1325563"/>
          </a:xfrm>
        </p:spPr>
        <p:txBody>
          <a:bodyPr/>
          <a:lstStyle/>
          <a:p>
            <a:pPr algn="ctr"/>
            <a:r>
              <a:rPr lang="tr-T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Arduino’da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Analog İşlemler</a:t>
            </a:r>
            <a:b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475461"/>
            <a:ext cx="10515600" cy="1819096"/>
          </a:xfrm>
        </p:spPr>
        <p:txBody>
          <a:bodyPr>
            <a:normAutofit/>
          </a:bodyPr>
          <a:lstStyle/>
          <a:p>
            <a:r>
              <a:rPr lang="tr-TR" sz="2400" dirty="0" err="1"/>
              <a:t>Arduino</a:t>
            </a:r>
            <a:r>
              <a:rPr lang="tr-TR" sz="2400" dirty="0"/>
              <a:t> UNO kartında  A0, A1, A2, A3, A4, A5 olmak üzere 6 adet analog </a:t>
            </a:r>
            <a:r>
              <a:rPr lang="tr-TR" sz="2400" dirty="0" err="1"/>
              <a:t>pin</a:t>
            </a:r>
            <a:r>
              <a:rPr lang="tr-TR" sz="2400" dirty="0"/>
              <a:t> bulunuyor. Bu </a:t>
            </a:r>
            <a:r>
              <a:rPr lang="tr-TR" sz="2400" dirty="0" err="1"/>
              <a:t>pinler</a:t>
            </a:r>
            <a:r>
              <a:rPr lang="tr-TR" sz="2400" dirty="0"/>
              <a:t> 0 ile 1023 arasında toplam 1024 adet sayısal değer alıyor ve veriyor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3507707"/>
            <a:ext cx="3439005" cy="121937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83954" y="2980961"/>
            <a:ext cx="245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ANALOG SİNYAL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44" y="1293258"/>
            <a:ext cx="5559360" cy="41140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Arduino’da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Dijital İşlemler</a:t>
            </a:r>
            <a:b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4668" y="4122645"/>
            <a:ext cx="5387339" cy="35985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Arduino</a:t>
            </a:r>
            <a:r>
              <a:rPr lang="tr-TR" dirty="0"/>
              <a:t> UNO kartında  0,1, 2, 3, 4, 5, 6, 7, 8, 9, 10, 11, 12, 13 olmak üzere 14 adet dijital </a:t>
            </a:r>
            <a:r>
              <a:rPr lang="tr-TR" dirty="0" err="1"/>
              <a:t>pin</a:t>
            </a:r>
            <a:r>
              <a:rPr lang="tr-TR" dirty="0"/>
              <a:t> bulunuyor. Bu </a:t>
            </a:r>
            <a:r>
              <a:rPr lang="tr-TR" dirty="0" err="1"/>
              <a:t>pinler</a:t>
            </a:r>
            <a:r>
              <a:rPr lang="tr-TR" dirty="0"/>
              <a:t> HIGH(yüksek) ve LOW(alçak) değerlerini alıyor ve veriyor.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dirty="0"/>
              <a:t> Önünde “~” işareti gördüğünüz </a:t>
            </a:r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/>
              <a:t>pinlerden</a:t>
            </a:r>
            <a:r>
              <a:rPr lang="tr-TR" dirty="0"/>
              <a:t> analog çıkış alabiliriz. Bu </a:t>
            </a:r>
            <a:r>
              <a:rPr lang="tr-TR" dirty="0" err="1"/>
              <a:t>pinlere</a:t>
            </a:r>
            <a:r>
              <a:rPr lang="tr-TR" dirty="0"/>
              <a:t> </a:t>
            </a:r>
            <a:r>
              <a:rPr lang="tr-TR" b="1" u="sng" dirty="0"/>
              <a:t>PWM</a:t>
            </a:r>
            <a:r>
              <a:rPr lang="tr-TR" dirty="0"/>
              <a:t> </a:t>
            </a:r>
            <a:r>
              <a:rPr lang="tr-TR" dirty="0" err="1"/>
              <a:t>pinleri</a:t>
            </a:r>
            <a:r>
              <a:rPr lang="tr-TR" dirty="0"/>
              <a:t> denir.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18" y="2608645"/>
            <a:ext cx="2324548" cy="157524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486580" y="2186939"/>
            <a:ext cx="244928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DİJİTAL SİNYALLER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9602"/>
            <a:ext cx="5997627" cy="44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6433457" y="2074984"/>
            <a:ext cx="5948847" cy="4615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>
              <a:solidFill>
                <a:srgbClr val="FF0000"/>
              </a:solidFill>
            </a:endParaRPr>
          </a:p>
          <a:p>
            <a:pPr lvl="0"/>
            <a:endParaRPr lang="tr-TR" sz="3200" dirty="0"/>
          </a:p>
          <a:p>
            <a:pPr lvl="0"/>
            <a:endParaRPr lang="tr-TR" sz="3200" dirty="0"/>
          </a:p>
          <a:p>
            <a:pPr lvl="0"/>
            <a:r>
              <a:rPr lang="tr-TR" sz="3200" b="1" dirty="0">
                <a:solidFill>
                  <a:srgbClr val="FF0000"/>
                </a:solidFill>
              </a:rPr>
              <a:t>AREF PİNİ: </a:t>
            </a:r>
            <a:r>
              <a:rPr lang="tr-TR" sz="3200" dirty="0"/>
              <a:t>Analog referans </a:t>
            </a:r>
            <a:r>
              <a:rPr lang="tr-TR" sz="3200" dirty="0" err="1"/>
              <a:t>pinidir</a:t>
            </a:r>
            <a:r>
              <a:rPr lang="tr-TR" sz="3200" dirty="0"/>
              <a:t>. </a:t>
            </a:r>
            <a:r>
              <a:rPr lang="tr-TR" sz="3200" dirty="0" err="1"/>
              <a:t>Arduino</a:t>
            </a:r>
            <a:r>
              <a:rPr lang="tr-TR" sz="3200" dirty="0"/>
              <a:t> regülatörü 1023 adıma sahiptir.</a:t>
            </a:r>
          </a:p>
          <a:p>
            <a:pPr lvl="0"/>
            <a:endParaRPr lang="tr-TR" sz="3200" dirty="0"/>
          </a:p>
          <a:p>
            <a:pPr lvl="0"/>
            <a:r>
              <a:rPr lang="tr-TR" sz="3200" dirty="0"/>
              <a:t> Örneğin; 3 voltluk bir gerilim için 3V/1023 = 0.00293V hassasiyetine sahip gerilim adımı elde edebiliriz. Hassas uygulamalarda işimize yarayacak bir </a:t>
            </a:r>
            <a:r>
              <a:rPr lang="tr-TR" sz="3200" dirty="0" err="1"/>
              <a:t>pindir</a:t>
            </a:r>
            <a:r>
              <a:rPr lang="tr-TR" sz="3200" dirty="0"/>
              <a:t>.</a:t>
            </a:r>
          </a:p>
          <a:p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242079"/>
            <a:ext cx="6237514" cy="46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652034" y="3134284"/>
            <a:ext cx="6453553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Butonu </a:t>
            </a:r>
            <a:endParaRPr lang="tr-T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butona bastığımızda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yüklediğimiz kodlar yeniden başlar.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13175"/>
            <a:ext cx="5423434" cy="40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3815644" y="1449122"/>
            <a:ext cx="8218311" cy="504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5201550" y="2715456"/>
            <a:ext cx="6978144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Güç Göstergesi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Arduino’muzun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çalışıp çalışmadığını bu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sayesinde anlarız. Güç bağlantısı olduğu halde bu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yanmıyorsa ters giden bir şeyler vardır. Devreyi kontrol etmenizde fayda var.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" y="2455118"/>
            <a:ext cx="5189244" cy="38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3815644" y="1449122"/>
            <a:ext cx="8218311" cy="504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237811" y="2325356"/>
            <a:ext cx="5954189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 ve RX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Ledleri</a:t>
            </a:r>
            <a:endParaRPr lang="tr-T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İşlemciye yazılım yüklerken bu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ledlerin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yanıp söndüğünü göreceksiniz. Seri iletişimi ifade eder.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 verici RX ise alıcıdır.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Aynı harfler 0 ve 1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nolu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pinlerde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gözünüze çarpacaktır.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pinler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seri iletişim için kullanılabilir.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9" y="2325356"/>
            <a:ext cx="6124982" cy="45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434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3815644" y="1449122"/>
            <a:ext cx="8218311" cy="504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5611749" y="2463076"/>
            <a:ext cx="6285043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İşlemci 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ATMEL firmasının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Atmega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işlemcisini görüyoruz. Yazdığımız programlar bu işlemciye gönderilir.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91" y="4136226"/>
            <a:ext cx="3488713" cy="258173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1" y="2433977"/>
            <a:ext cx="4085476" cy="3072278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 flipH="1">
            <a:off x="2030888" y="4388974"/>
            <a:ext cx="1509311" cy="181778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1146171" y="6206757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ATMEGA 328 </a:t>
            </a:r>
          </a:p>
        </p:txBody>
      </p:sp>
    </p:spTree>
    <p:extLst>
      <p:ext uri="{BB962C8B-B14F-4D97-AF65-F5344CB8AC3E}">
        <p14:creationId xmlns:p14="http://schemas.microsoft.com/office/powerpoint/2010/main" val="30759413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831" y="1103220"/>
            <a:ext cx="10609154" cy="70696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Gelin Şimdi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Arduino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Uno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Kartını İnceleyelim.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815644" y="1449122"/>
            <a:ext cx="8218311" cy="504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477000" y="2774685"/>
            <a:ext cx="444661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Regülatör :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Devreye zarar verebilecek gerilim değerlerinden korur.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5" y="2511321"/>
            <a:ext cx="5377908" cy="39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287" y="781313"/>
            <a:ext cx="10515600" cy="1098608"/>
          </a:xfrm>
          <a:noFill/>
        </p:spPr>
        <p:txBody>
          <a:bodyPr/>
          <a:lstStyle/>
          <a:p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Gelin şimdi de </a:t>
            </a:r>
            <a:r>
              <a:rPr lang="tr-T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Arduino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ile </a:t>
            </a:r>
            <a:r>
              <a:rPr lang="tr-T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devrerler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oluştururken hangi devre elemanlarını kullanıyoruz onları öğrenelim.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2880"/>
            <a:ext cx="3888364" cy="29803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16" y="2472146"/>
            <a:ext cx="4175394" cy="360454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10" y="2859525"/>
            <a:ext cx="4416690" cy="30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23185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Dijital Dünya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4785" y="2603500"/>
            <a:ext cx="11482753" cy="3416300"/>
          </a:xfrm>
        </p:spPr>
        <p:txBody>
          <a:bodyPr>
            <a:noAutofit/>
          </a:bodyPr>
          <a:lstStyle/>
          <a:p>
            <a:r>
              <a:rPr lang="tr-TR" sz="2800" dirty="0"/>
              <a:t>Bilindiği üzere dijital dünya ikili sayı sistemine yani bunu genişletirsek; 1-0 veya doğru-yanlış veya var-yok şeklinde değerlere sahip olarak tanımlanıyor. </a:t>
            </a:r>
          </a:p>
          <a:p>
            <a:r>
              <a:rPr lang="tr-TR" sz="2800" dirty="0"/>
              <a:t>Örnekleyecek olursak bir işlemin yapılmasını istiyorsanız dijital </a:t>
            </a:r>
            <a:r>
              <a:rPr lang="tr-TR" sz="2800" dirty="0" err="1"/>
              <a:t>pine</a:t>
            </a:r>
            <a:r>
              <a:rPr lang="tr-TR" sz="2800" dirty="0"/>
              <a:t> 1 değerini gönderirsiniz ve uygun kod öbekleriyle işlemlerinizi yaptırırsınız. </a:t>
            </a:r>
          </a:p>
          <a:p>
            <a:r>
              <a:rPr lang="tr-TR" sz="2800" dirty="0"/>
              <a:t>İşlemin yapılmasını istemiyorsanız 0 değerini gönderirsiniz ve işleminiz o noktada kesilir.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3985327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0211" y="832513"/>
            <a:ext cx="9629634" cy="938521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Devre Tahtası (</a:t>
            </a:r>
            <a:r>
              <a:rPr lang="tr-TR" sz="4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Breadboard</a:t>
            </a:r>
            <a:r>
              <a:rPr lang="tr-TR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2012" y="2355317"/>
            <a:ext cx="11840719" cy="1874406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err="1"/>
              <a:t>Arduino</a:t>
            </a:r>
            <a:r>
              <a:rPr lang="tr-TR" dirty="0"/>
              <a:t> ile projeler yaparken en büyük yardımcılarınızdan birisi devre tahtası (</a:t>
            </a:r>
            <a:r>
              <a:rPr lang="tr-TR" dirty="0" err="1"/>
              <a:t>breadboard</a:t>
            </a:r>
            <a:r>
              <a:rPr lang="tr-TR" dirty="0"/>
              <a:t>) olacaktır.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Devre tahtası ile projelerimizi lehim yapmadan kolayca kurabiliriz.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Genel olarak içerisinde birbirine bağlı hatları barındıran devre tahtası üzerine elektronik bileşenleri yerleştirerek projelerimizi çalışır hale getirebiliriz.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1322" y="1305064"/>
            <a:ext cx="2740893" cy="79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22492" y="2385393"/>
            <a:ext cx="8369508" cy="42454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800" dirty="0"/>
              <a:t>Devre tahtası üzerinde bir birine bağlantılı paralel hatlar bulundurur.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/>
              <a:t>Sol ve sağ yanlarda dikey olarak uzanan kırmızı ve mavi hatlar genellikle gerilim bağlantıları için kullanılır.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/>
              <a:t>Kırmızı hatta +, mavi hatta ise toprak hattını bağlayıp daha sonra devrenizin diğer bölümlerinde bu hatlar üzerinden gerilimlere (güç) ulaşabilirsiniz.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486"/>
            <a:ext cx="3822492" cy="33443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548952427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4035" y="2506292"/>
            <a:ext cx="7407965" cy="2887344"/>
          </a:xfrm>
        </p:spPr>
        <p:txBody>
          <a:bodyPr>
            <a:noAutofit/>
          </a:bodyPr>
          <a:lstStyle/>
          <a:p>
            <a:r>
              <a:rPr lang="tr-TR" sz="2000" dirty="0"/>
              <a:t>Orta bölümde bulunan 5’li delik gruplarının her biri kendi içerisinde bağlantılıdır.</a:t>
            </a:r>
          </a:p>
          <a:p>
            <a:r>
              <a:rPr lang="tr-TR" sz="2000" dirty="0"/>
              <a:t>Kırmızı çizgi boyunca uzanan her bir delik kısa devre durumundadır.</a:t>
            </a:r>
          </a:p>
          <a:p>
            <a:r>
              <a:rPr lang="tr-TR" sz="2000" dirty="0"/>
              <a:t> Dolayısıyla aynı sıradaki deliklere oturttuğunuz parçalar birbirine bağlanmış olur.</a:t>
            </a:r>
          </a:p>
          <a:p>
            <a:r>
              <a:rPr lang="tr-TR" sz="2000" dirty="0"/>
              <a:t> Deliklerin her biri A,B,C,D,E,F harfleriyle belirtilmiştir. Ayrıca sol taraftaki numaralar da delik gruplarını ifade etmektedir.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3" y="2315707"/>
            <a:ext cx="4660852" cy="4404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09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7711" y="2433601"/>
            <a:ext cx="11828272" cy="2330360"/>
          </a:xfrm>
        </p:spPr>
        <p:txBody>
          <a:bodyPr>
            <a:noAutofit/>
          </a:bodyPr>
          <a:lstStyle/>
          <a:p>
            <a:r>
              <a:rPr lang="tr-TR" sz="2400" dirty="0"/>
              <a:t>Devre tahtalarının değişik boyuttaki türleri olsa da temel özelliği aynıdır.  İhtiyacınıza ve kurmak istediğiniz devrelerin boyutlarına göre değişik tipte devre tahtalarını piyasada bulabilirsiniz.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52" y="4728948"/>
            <a:ext cx="3541658" cy="20097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5" y="4812674"/>
            <a:ext cx="2110102" cy="194786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-413526" y="3911231"/>
            <a:ext cx="328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Minik Devre Tahtası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712583" y="3911231"/>
            <a:ext cx="356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Orta Boy Devre Tahtası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261260" y="3911231"/>
            <a:ext cx="387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Büyük Boy Devre Tahtası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6131" y="2927068"/>
            <a:ext cx="2115316" cy="54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2620" y="660512"/>
            <a:ext cx="10515600" cy="916965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Devre Tahtası Üzerinde Örnek Yerleşimler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2499273"/>
            <a:ext cx="7315200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667831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5819" y="733083"/>
            <a:ext cx="10515600" cy="916965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Devre Tahtası Üzerinde Örnek Yerleşimler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21" y="2346515"/>
            <a:ext cx="4741539" cy="4286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177499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9251" y="578022"/>
            <a:ext cx="10515600" cy="91696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Devre Tahtası Üzerinde Örnek Yerleşimler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28" y="2444392"/>
            <a:ext cx="5447301" cy="410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03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0231"/>
            <a:ext cx="5862033" cy="390557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67462" y="726579"/>
            <a:ext cx="871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Jumper</a:t>
            </a:r>
            <a:r>
              <a:rPr lang="tr-TR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(Atlama) Kabloları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2" y="2501005"/>
            <a:ext cx="5057574" cy="42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29517" y="2627085"/>
            <a:ext cx="6762483" cy="3868057"/>
          </a:xfrm>
        </p:spPr>
        <p:txBody>
          <a:bodyPr>
            <a:normAutofit fontScale="90000"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chemeClr val="tx1"/>
                </a:solidFill>
              </a:rPr>
              <a:t>Devre tahtası  ile yapacağınız çeşitli uygulamalarda kullanabileceğimiz kablolar.</a:t>
            </a:r>
            <a:br>
              <a:rPr lang="tr-TR" sz="2800" dirty="0">
                <a:solidFill>
                  <a:schemeClr val="tx1"/>
                </a:solidFill>
              </a:rPr>
            </a:br>
            <a:r>
              <a:rPr lang="tr-TR" sz="2800" dirty="0">
                <a:solidFill>
                  <a:schemeClr val="tx1"/>
                </a:solidFill>
              </a:rPr>
              <a:t>-İki ucu erkek </a:t>
            </a:r>
            <a:r>
              <a:rPr lang="tr-TR" sz="2800" dirty="0" err="1">
                <a:solidFill>
                  <a:schemeClr val="tx1"/>
                </a:solidFill>
              </a:rPr>
              <a:t>jumper</a:t>
            </a:r>
            <a:r>
              <a:rPr lang="tr-TR" sz="2800" dirty="0">
                <a:solidFill>
                  <a:schemeClr val="tx1"/>
                </a:solidFill>
              </a:rPr>
              <a:t> kablolar,</a:t>
            </a:r>
            <a:br>
              <a:rPr lang="tr-TR" sz="2800" dirty="0">
                <a:solidFill>
                  <a:schemeClr val="tx1"/>
                </a:solidFill>
              </a:rPr>
            </a:br>
            <a:r>
              <a:rPr lang="tr-TR" sz="2800" dirty="0">
                <a:solidFill>
                  <a:schemeClr val="tx1"/>
                </a:solidFill>
              </a:rPr>
              <a:t>-iki ucu dişi </a:t>
            </a:r>
            <a:r>
              <a:rPr lang="tr-TR" sz="2800" dirty="0" err="1">
                <a:solidFill>
                  <a:schemeClr val="tx1"/>
                </a:solidFill>
              </a:rPr>
              <a:t>jumper</a:t>
            </a:r>
            <a:r>
              <a:rPr lang="tr-TR" sz="2800" dirty="0">
                <a:solidFill>
                  <a:schemeClr val="tx1"/>
                </a:solidFill>
              </a:rPr>
              <a:t> kablolar,</a:t>
            </a:r>
            <a:br>
              <a:rPr lang="tr-TR" sz="2800" dirty="0">
                <a:solidFill>
                  <a:schemeClr val="tx1"/>
                </a:solidFill>
              </a:rPr>
            </a:br>
            <a:r>
              <a:rPr lang="tr-TR" sz="2800" dirty="0">
                <a:solidFill>
                  <a:schemeClr val="tx1"/>
                </a:solidFill>
              </a:rPr>
              <a:t>-Bir ucu dişi bir ucu erkek </a:t>
            </a:r>
            <a:r>
              <a:rPr lang="tr-TR" sz="2800" dirty="0" err="1">
                <a:solidFill>
                  <a:schemeClr val="tx1"/>
                </a:solidFill>
              </a:rPr>
              <a:t>jumper</a:t>
            </a:r>
            <a:r>
              <a:rPr lang="tr-TR" sz="2800" dirty="0">
                <a:solidFill>
                  <a:schemeClr val="tx1"/>
                </a:solidFill>
              </a:rPr>
              <a:t> kablolar mevcut olup kullanım amacına göre devreleri tasarlarken hepsinden de yararlanılabilir.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2" y="2873829"/>
            <a:ext cx="5159705" cy="3439803"/>
          </a:xfrm>
        </p:spPr>
      </p:pic>
    </p:spTree>
    <p:extLst>
      <p:ext uri="{BB962C8B-B14F-4D97-AF65-F5344CB8AC3E}">
        <p14:creationId xmlns:p14="http://schemas.microsoft.com/office/powerpoint/2010/main" val="33542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403" y="460888"/>
            <a:ext cx="9613424" cy="1556597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>
                <a:solidFill>
                  <a:schemeClr val="accent1"/>
                </a:solidFill>
              </a:rPr>
              <a:t>LED (Işık Yayan Diyot)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9" y="2584524"/>
            <a:ext cx="4517351" cy="2790406"/>
          </a:xfrm>
        </p:spPr>
      </p:pic>
      <p:sp>
        <p:nvSpPr>
          <p:cNvPr id="5" name="Metin kutusu 4"/>
          <p:cNvSpPr txBox="1"/>
          <p:nvPr/>
        </p:nvSpPr>
        <p:spPr>
          <a:xfrm>
            <a:off x="5038115" y="2393692"/>
            <a:ext cx="7459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800" dirty="0"/>
              <a:t>Işık yayan diyotlardır.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800" dirty="0"/>
              <a:t>LED (</a:t>
            </a:r>
            <a:r>
              <a:rPr lang="tr-TR" sz="2800" b="1" dirty="0" err="1"/>
              <a:t>L</a:t>
            </a:r>
            <a:r>
              <a:rPr lang="tr-TR" sz="2800" dirty="0" err="1"/>
              <a:t>ight</a:t>
            </a:r>
            <a:r>
              <a:rPr lang="tr-TR" sz="2800" dirty="0"/>
              <a:t> </a:t>
            </a:r>
            <a:r>
              <a:rPr lang="tr-TR" sz="2800" b="1" dirty="0" err="1"/>
              <a:t>E</a:t>
            </a:r>
            <a:r>
              <a:rPr lang="tr-TR" sz="2800" dirty="0" err="1"/>
              <a:t>mitting</a:t>
            </a:r>
            <a:r>
              <a:rPr lang="tr-TR" sz="2800" dirty="0"/>
              <a:t> </a:t>
            </a:r>
            <a:r>
              <a:rPr lang="tr-TR" sz="2800" b="1" dirty="0" err="1"/>
              <a:t>D</a:t>
            </a:r>
            <a:r>
              <a:rPr lang="tr-TR" sz="2800" dirty="0" err="1"/>
              <a:t>iode</a:t>
            </a:r>
            <a:r>
              <a:rPr lang="tr-TR" sz="2800" dirty="0"/>
              <a:t>) kelimesinin kısaltmasıdır. LED'ler elektrik enerjisini ışık enerjisine çevirmektedir.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2800" dirty="0"/>
              <a:t>LED'lerin normal diyotlardan farkı ışık yaymasıdır. LED'ler soğuk ışık yayar, dokunduğunuzda ısınmadığını hissedersiniz. </a:t>
            </a:r>
          </a:p>
          <a:p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0188803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3354" y="1278468"/>
            <a:ext cx="8761413" cy="706964"/>
          </a:xfrm>
        </p:spPr>
        <p:txBody>
          <a:bodyPr/>
          <a:lstStyle/>
          <a:p>
            <a:pPr algn="ctr"/>
            <a:r>
              <a:rPr lang="tr-TR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Analog Dünya</a:t>
            </a:r>
            <a:br>
              <a:rPr lang="tr-TR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82706"/>
            <a:ext cx="10515600" cy="4276356"/>
          </a:xfrm>
        </p:spPr>
        <p:txBody>
          <a:bodyPr>
            <a:noAutofit/>
          </a:bodyPr>
          <a:lstStyle/>
          <a:p>
            <a:r>
              <a:rPr lang="tr-TR" sz="2400" dirty="0"/>
              <a:t>Analog dünya ise biraz daha farklı bir yapıya sahip; 0-1023 üzerinde değerlere sahip olacak şekilde geniş bir aralığı bulunuyor.</a:t>
            </a:r>
          </a:p>
          <a:p>
            <a:r>
              <a:rPr lang="tr-TR" sz="2400" dirty="0"/>
              <a:t> Dijital dünya ile ayrım yapmak istersek şöyle örnekleyebiliriz; elinizde bir ürün varlığı ve yokluğunu dijital dünyada açıklayabiliyoruz. </a:t>
            </a:r>
          </a:p>
          <a:p>
            <a:r>
              <a:rPr lang="tr-TR" sz="2400" dirty="0"/>
              <a:t>Fakat bu üründen çok sayıda veya az sayıda var diyebilmemiz için analog dünyaya ihtiyaç duyuyoruz. </a:t>
            </a:r>
          </a:p>
          <a:p>
            <a:r>
              <a:rPr lang="tr-TR" sz="2400" dirty="0"/>
              <a:t>Bununla birlikte farklı bir örnekle açıklayalım.</a:t>
            </a:r>
          </a:p>
          <a:p>
            <a:pPr marL="0" indent="0">
              <a:buNone/>
            </a:pPr>
            <a:r>
              <a:rPr lang="tr-TR" sz="2400" dirty="0"/>
              <a:t>Günlük yaşantımızda var veya yokun yanında bir çok değerle ve ihtimalle karşı karşıya gelebiliyoruz bu değerlerin ve ihtimallerin kontrol edilmesi yine analog dünya sayesinde mümkün oluyor.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6025394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569" y="283063"/>
            <a:ext cx="8365518" cy="1799339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>
                <a:solidFill>
                  <a:schemeClr val="accent1"/>
                </a:solidFill>
              </a:rPr>
              <a:t>LED (Işık Yayan Diyot)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9" y="2584524"/>
            <a:ext cx="4517351" cy="2790406"/>
          </a:xfrm>
        </p:spPr>
      </p:pic>
      <p:sp>
        <p:nvSpPr>
          <p:cNvPr id="5" name="Metin kutusu 4"/>
          <p:cNvSpPr txBox="1"/>
          <p:nvPr/>
        </p:nvSpPr>
        <p:spPr>
          <a:xfrm>
            <a:off x="4822232" y="2584524"/>
            <a:ext cx="7459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4000" dirty="0"/>
              <a:t>İçerisindeki katkı maddeleri nedeni ile farklı renklerde ışık yayarlar.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tr-TR" sz="4000" dirty="0"/>
              <a:t>Beyaz, kırmızı, mavi, yeşil, sarı renkleri bulunmaktadır.</a:t>
            </a:r>
            <a:br>
              <a:rPr lang="tr-TR" sz="4000" dirty="0"/>
            </a:b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025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2513" y="531052"/>
            <a:ext cx="8011887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chemeClr val="accent1"/>
                </a:solidFill>
              </a:rPr>
              <a:t>LED’lerin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9072" y="3000283"/>
            <a:ext cx="11733855" cy="40022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3200" dirty="0" err="1"/>
              <a:t>Led’ler</a:t>
            </a:r>
            <a:r>
              <a:rPr lang="tr-TR" sz="3200" dirty="0"/>
              <a:t> yarı iletken malzemelerdir.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3200" dirty="0"/>
              <a:t>Ana maddeleri silikondur.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3200" dirty="0"/>
              <a:t>Farklı açılarda ışık verecek şekilde üretilmektedirler.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3200" dirty="0"/>
              <a:t>Uygun çalışma noktasındayken </a:t>
            </a:r>
            <a:r>
              <a:rPr lang="tr-TR" sz="3200" dirty="0" err="1"/>
              <a:t>ledin</a:t>
            </a:r>
            <a:r>
              <a:rPr lang="tr-TR" sz="3200" dirty="0"/>
              <a:t> üzerindeki küçük bir gerilim değişimi büyük bir akım değişimine neden olur. </a:t>
            </a:r>
          </a:p>
          <a:p>
            <a:pPr marL="0" indent="0">
              <a:buNone/>
            </a:pP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49" y="1639723"/>
            <a:ext cx="4108752" cy="35785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78" y="2332772"/>
            <a:ext cx="2409825" cy="160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54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1457" y="2332951"/>
            <a:ext cx="10515600" cy="390375"/>
          </a:xfrm>
        </p:spPr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Led’lerin</a:t>
            </a:r>
            <a:r>
              <a:rPr lang="tr-TR" dirty="0">
                <a:solidFill>
                  <a:schemeClr val="tx1"/>
                </a:solidFill>
              </a:rPr>
              <a:t> kısa bacağı katot(-), uzun bacağı anot (+) olarak devreye bağlanır.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3326"/>
            <a:ext cx="4689090" cy="40840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47" y="2723326"/>
            <a:ext cx="6126216" cy="43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5955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1" y="2553580"/>
            <a:ext cx="5638799" cy="217349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Ayrıca</a:t>
            </a:r>
          </a:p>
          <a:p>
            <a:r>
              <a:rPr lang="tr-TR" dirty="0"/>
              <a:t>Kırmızı LED 2,20 Volt</a:t>
            </a:r>
          </a:p>
          <a:p>
            <a:r>
              <a:rPr lang="tr-TR" dirty="0"/>
              <a:t>Yeşil LED 3,30 Volt</a:t>
            </a:r>
          </a:p>
          <a:p>
            <a:r>
              <a:rPr lang="tr-TR" dirty="0"/>
              <a:t>Mavi ve Beyaz LED 3,40 Volt gerilimle çalışır.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3580"/>
            <a:ext cx="5923694" cy="41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4325" y="542199"/>
            <a:ext cx="6043670" cy="1325563"/>
          </a:xfrm>
        </p:spPr>
        <p:txBody>
          <a:bodyPr>
            <a:normAutofit/>
          </a:bodyPr>
          <a:lstStyle/>
          <a:p>
            <a:pPr algn="ctr"/>
            <a:r>
              <a:rPr lang="tr-TR" sz="6000" dirty="0">
                <a:solidFill>
                  <a:schemeClr val="accent1"/>
                </a:solidFill>
              </a:rPr>
              <a:t>DİRENÇ NEDİR?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0" y="2168795"/>
            <a:ext cx="12264806" cy="91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>
                <a:solidFill>
                  <a:srgbClr val="0070C0"/>
                </a:solidFill>
              </a:rPr>
              <a:t>DİRENÇ: </a:t>
            </a:r>
            <a:r>
              <a:rPr lang="tr-TR" dirty="0"/>
              <a:t>Akımı sınırlama yarayan devre elemanıdır.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3284808"/>
            <a:ext cx="4437323" cy="342848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52" y="3284808"/>
            <a:ext cx="5406416" cy="3428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39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5054028" y="2325782"/>
            <a:ext cx="7022335" cy="301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/>
              <a:t>Devreye uygulanan gerilim ve akım bir uçtan diğer uca ulaşıncaya kadar izlediği yolda bir takım zorluklarla karşılaşır.</a:t>
            </a:r>
          </a:p>
          <a:p>
            <a:r>
              <a:rPr lang="tr-TR" sz="2800" dirty="0"/>
              <a:t>İşte bu kuvvetlere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DİRENÇ </a:t>
            </a:r>
            <a:r>
              <a:rPr lang="tr-TR" sz="2800" dirty="0"/>
              <a:t>denir. </a:t>
            </a:r>
            <a:r>
              <a:rPr lang="tr-TR" sz="2800" dirty="0">
                <a:solidFill>
                  <a:schemeClr val="accent1"/>
                </a:solidFill>
              </a:rPr>
              <a:t>R</a:t>
            </a:r>
            <a:r>
              <a:rPr lang="tr-TR" sz="2800" dirty="0"/>
              <a:t> veya </a:t>
            </a:r>
            <a:r>
              <a:rPr lang="tr-TR" sz="2800" dirty="0">
                <a:solidFill>
                  <a:schemeClr val="accent1"/>
                </a:solidFill>
              </a:rPr>
              <a:t>r</a:t>
            </a:r>
            <a:r>
              <a:rPr lang="tr-TR" sz="2800" dirty="0"/>
              <a:t> ile gösterilir. Birimi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</a:rPr>
              <a:t>OHM’</a:t>
            </a:r>
            <a:r>
              <a:rPr lang="tr-TR" sz="2800" dirty="0" err="1"/>
              <a:t>dur</a:t>
            </a:r>
            <a:r>
              <a:rPr lang="tr-TR" sz="2800" dirty="0"/>
              <a:t>.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235683" y="2312048"/>
            <a:ext cx="4818346" cy="4545952"/>
            <a:chOff x="358475" y="837282"/>
            <a:chExt cx="4942825" cy="4663394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75" y="837282"/>
              <a:ext cx="4634818" cy="4663394"/>
            </a:xfrm>
            <a:prstGeom prst="rect">
              <a:avLst/>
            </a:prstGeom>
          </p:spPr>
        </p:pic>
        <p:cxnSp>
          <p:nvCxnSpPr>
            <p:cNvPr id="8" name="Düz Ok Bağlayıcısı 7"/>
            <p:cNvCxnSpPr/>
            <p:nvPr/>
          </p:nvCxnSpPr>
          <p:spPr>
            <a:xfrm flipV="1">
              <a:off x="3221502" y="1116417"/>
              <a:ext cx="701040" cy="1020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Düz Ok Bağlayıcısı 8"/>
            <p:cNvCxnSpPr/>
            <p:nvPr/>
          </p:nvCxnSpPr>
          <p:spPr>
            <a:xfrm flipH="1" flipV="1">
              <a:off x="759655" y="1688123"/>
              <a:ext cx="166468" cy="14808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Düz Ok Bağlayıcısı 9"/>
            <p:cNvCxnSpPr/>
            <p:nvPr/>
          </p:nvCxnSpPr>
          <p:spPr>
            <a:xfrm>
              <a:off x="3922542" y="4375052"/>
              <a:ext cx="635390" cy="37982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Metin kutusu 10"/>
            <p:cNvSpPr txBox="1"/>
            <p:nvPr/>
          </p:nvSpPr>
          <p:spPr>
            <a:xfrm>
              <a:off x="362349" y="1276574"/>
              <a:ext cx="1083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/>
                <a:t>GÜÇ</a:t>
              </a: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3903435" y="916362"/>
              <a:ext cx="1083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/>
                <a:t>DİRENÇ</a:t>
              </a:r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4217811" y="4754880"/>
              <a:ext cx="1083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/>
                <a:t>AKIM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6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350014" y="5238384"/>
            <a:ext cx="11491972" cy="1610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800" dirty="0"/>
              <a:t>Yüksek akım nedeniyle bozulmaması için LED’lere seri bir akım sınırlama direnci bağlanır. 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800" dirty="0"/>
              <a:t>Böylece hassas olmayan gerilim aralıklarında LED’in bozulması engellenir.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63" y="682171"/>
            <a:ext cx="6158051" cy="42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732"/>
            <a:ext cx="10770650" cy="450926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587913" y="2867129"/>
            <a:ext cx="58940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400" dirty="0"/>
              <a:t>Dirençlerin değerleri , direnç renk kodları ile belirlenir.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FF0000"/>
                </a:solidFill>
              </a:rPr>
              <a:t>Direnç renk kodu </a:t>
            </a:r>
            <a:r>
              <a:rPr lang="tr-TR" sz="2400" dirty="0"/>
              <a:t>kullanılan bu sistemde, dirençler dört, beş veya altı renkli olarak imal edilirler.</a:t>
            </a:r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37" y="4737856"/>
            <a:ext cx="4742271" cy="2015465"/>
          </a:xfrm>
        </p:spPr>
      </p:pic>
    </p:spTree>
    <p:extLst>
      <p:ext uri="{BB962C8B-B14F-4D97-AF65-F5344CB8AC3E}">
        <p14:creationId xmlns:p14="http://schemas.microsoft.com/office/powerpoint/2010/main" val="1391081881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986"/>
            <a:ext cx="11795928" cy="4330949"/>
          </a:xfrm>
        </p:spPr>
      </p:pic>
    </p:spTree>
    <p:extLst>
      <p:ext uri="{BB962C8B-B14F-4D97-AF65-F5344CB8AC3E}">
        <p14:creationId xmlns:p14="http://schemas.microsoft.com/office/powerpoint/2010/main" val="40302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5932" y="810454"/>
            <a:ext cx="8761413" cy="706964"/>
          </a:xfrm>
          <a:noFill/>
        </p:spPr>
        <p:txBody>
          <a:bodyPr/>
          <a:lstStyle/>
          <a:p>
            <a:pPr algn="ctr"/>
            <a:r>
              <a:rPr lang="tr-TR" b="1" dirty="0">
                <a:solidFill>
                  <a:schemeClr val="accent1"/>
                </a:solidFill>
              </a:rPr>
              <a:t>Örnek Bir Direnç Okuması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00" y="2326514"/>
            <a:ext cx="4166025" cy="1562260"/>
          </a:xfrm>
          <a:prstGeom prst="rect">
            <a:avLst/>
          </a:prstGeom>
        </p:spPr>
      </p:pic>
      <p:cxnSp>
        <p:nvCxnSpPr>
          <p:cNvPr id="6" name="Düz Ok Bağlayıcısı 5"/>
          <p:cNvCxnSpPr>
            <a:cxnSpLocks/>
          </p:cNvCxnSpPr>
          <p:nvPr/>
        </p:nvCxnSpPr>
        <p:spPr>
          <a:xfrm flipH="1">
            <a:off x="6138301" y="3577177"/>
            <a:ext cx="1122763" cy="842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>
            <a:cxnSpLocks/>
          </p:cNvCxnSpPr>
          <p:nvPr/>
        </p:nvCxnSpPr>
        <p:spPr>
          <a:xfrm flipH="1">
            <a:off x="7305627" y="3479032"/>
            <a:ext cx="297072" cy="8342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>
            <a:cxnSpLocks/>
          </p:cNvCxnSpPr>
          <p:nvPr/>
        </p:nvCxnSpPr>
        <p:spPr>
          <a:xfrm>
            <a:off x="8091207" y="3429000"/>
            <a:ext cx="255450" cy="920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cxnSpLocks/>
          </p:cNvCxnSpPr>
          <p:nvPr/>
        </p:nvCxnSpPr>
        <p:spPr>
          <a:xfrm>
            <a:off x="8940614" y="3510983"/>
            <a:ext cx="365394" cy="623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5411173" y="4575994"/>
            <a:ext cx="854612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Kırmızı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6976452" y="4519857"/>
            <a:ext cx="854612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Mor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7576320" y="4581928"/>
            <a:ext cx="15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Kahverengi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9076100" y="4275419"/>
            <a:ext cx="854612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Altın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636649" y="4937470"/>
            <a:ext cx="367129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069453" y="4945326"/>
            <a:ext cx="470485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7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8214009" y="4945326"/>
            <a:ext cx="288975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9076100" y="4579561"/>
            <a:ext cx="170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% 5 Tolerans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9678453" y="4989036"/>
            <a:ext cx="19475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270 </a:t>
            </a:r>
            <a:r>
              <a:rPr lang="tr-TR" dirty="0" err="1"/>
              <a:t>Ohm</a:t>
            </a:r>
            <a:r>
              <a:rPr lang="tr-TR" dirty="0"/>
              <a:t> (</a:t>
            </a:r>
            <a:r>
              <a:rPr lang="el-GR" dirty="0"/>
              <a:t>Ω</a:t>
            </a:r>
            <a:r>
              <a:rPr lang="tr-TR" dirty="0"/>
              <a:t>)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15932" y="5843609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* Birinci ve ikinci renk aynen yazılır. Sonuna üçüncü renk kadar sıfır(0) konulur. Elde edilen sonuç  </a:t>
            </a:r>
            <a:r>
              <a:rPr lang="tr-TR" dirty="0" err="1"/>
              <a:t>Ohm</a:t>
            </a:r>
            <a:r>
              <a:rPr lang="tr-TR" dirty="0"/>
              <a:t> cinsinden değer olur. Son renk ise tolerans değerini gösterir. Örneğin yukarıdaki direnç %5 alt ve üst değerler için kullanılabilir.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41481" y="2584524"/>
            <a:ext cx="4589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sz="2800" b="1" dirty="0" err="1"/>
              <a:t>Dirençin</a:t>
            </a:r>
            <a:r>
              <a:rPr lang="tr-TR" sz="2800" b="1" dirty="0"/>
              <a:t> en küçük birimi </a:t>
            </a:r>
            <a:r>
              <a:rPr lang="tr-TR" sz="2800" b="1" dirty="0" err="1"/>
              <a:t>ohm</a:t>
            </a:r>
            <a:r>
              <a:rPr lang="tr-TR" sz="2800" b="1" dirty="0"/>
              <a:t>(</a:t>
            </a:r>
            <a:r>
              <a:rPr lang="el-GR" sz="2800" dirty="0"/>
              <a:t>Ω</a:t>
            </a:r>
            <a:r>
              <a:rPr lang="tr-TR" sz="2800" dirty="0"/>
              <a:t>) dur.</a:t>
            </a:r>
          </a:p>
          <a:p>
            <a:pPr fontAlgn="base"/>
            <a:endParaRPr lang="tr-TR" sz="2800" b="1" dirty="0"/>
          </a:p>
          <a:p>
            <a:pPr fontAlgn="base"/>
            <a:r>
              <a:rPr lang="tr-TR" sz="2800" b="1" dirty="0"/>
              <a:t>1000 </a:t>
            </a:r>
            <a:r>
              <a:rPr lang="el-GR" sz="2800" dirty="0"/>
              <a:t>Ω </a:t>
            </a:r>
            <a:r>
              <a:rPr lang="tr-TR" sz="2800" dirty="0"/>
              <a:t> </a:t>
            </a:r>
            <a:r>
              <a:rPr lang="tr-TR" sz="2800" b="1" dirty="0"/>
              <a:t>=</a:t>
            </a:r>
            <a:r>
              <a:rPr lang="tr-TR" sz="2800" dirty="0"/>
              <a:t> </a:t>
            </a:r>
            <a:r>
              <a:rPr lang="tr-TR" sz="2800" b="1" dirty="0"/>
              <a:t>1KiloOhm</a:t>
            </a:r>
            <a:r>
              <a:rPr lang="tr-TR" sz="2800" dirty="0"/>
              <a:t> (k </a:t>
            </a:r>
            <a:r>
              <a:rPr lang="el-GR" sz="2800" dirty="0"/>
              <a:t>Ω</a:t>
            </a:r>
            <a:r>
              <a:rPr lang="tr-TR" sz="2800" dirty="0"/>
              <a:t>)</a:t>
            </a:r>
          </a:p>
          <a:p>
            <a:pPr fontAlgn="base"/>
            <a:r>
              <a:rPr lang="tr-TR" sz="2800" b="1" dirty="0"/>
              <a:t>1000 k </a:t>
            </a:r>
            <a:r>
              <a:rPr lang="el-GR" sz="2800" dirty="0"/>
              <a:t>Ω </a:t>
            </a:r>
            <a:r>
              <a:rPr lang="tr-TR" sz="2800" dirty="0"/>
              <a:t> =</a:t>
            </a:r>
            <a:r>
              <a:rPr lang="tr-TR" sz="2800" b="1" dirty="0"/>
              <a:t>1megaOhm</a:t>
            </a:r>
            <a:r>
              <a:rPr lang="tr-TR" sz="2800" dirty="0"/>
              <a:t> (m </a:t>
            </a:r>
            <a:r>
              <a:rPr lang="el-GR" sz="2800" dirty="0"/>
              <a:t>Ω</a:t>
            </a:r>
            <a:r>
              <a:rPr lang="tr-TR" sz="2800" dirty="0"/>
              <a:t>)</a:t>
            </a:r>
          </a:p>
          <a:p>
            <a:endParaRPr lang="tr-TR" sz="2800" dirty="0"/>
          </a:p>
        </p:txBody>
      </p:sp>
      <p:cxnSp>
        <p:nvCxnSpPr>
          <p:cNvPr id="11" name="Düz Bağlayıcı 10"/>
          <p:cNvCxnSpPr/>
          <p:nvPr/>
        </p:nvCxnSpPr>
        <p:spPr>
          <a:xfrm>
            <a:off x="8983003" y="5063599"/>
            <a:ext cx="6246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8977345" y="5248265"/>
            <a:ext cx="6302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7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63412" y="2153589"/>
            <a:ext cx="8043096" cy="4847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tr-TR" sz="2800" dirty="0"/>
              <a:t>Basit şekliyle tanımlayacak olursak; </a:t>
            </a:r>
            <a:r>
              <a:rPr lang="tr-TR" sz="2800" dirty="0" err="1"/>
              <a:t>Arduino</a:t>
            </a:r>
            <a:r>
              <a:rPr lang="tr-TR" sz="2800" dirty="0"/>
              <a:t> açık kaynak kodlu, çevresiyle etkileşim içinde olan, uygulamalarınızı gerçekleştirebileceğiniz elektronik programlama ve uygulama platformudur. 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tr-TR" sz="2800" dirty="0"/>
              <a:t>Ayrıca </a:t>
            </a:r>
            <a:r>
              <a:rPr lang="tr-TR" sz="2800" dirty="0" err="1"/>
              <a:t>Arduino</a:t>
            </a:r>
            <a:r>
              <a:rPr lang="tr-TR" sz="2800" dirty="0"/>
              <a:t>’ </a:t>
            </a:r>
            <a:r>
              <a:rPr lang="tr-TR" sz="2800" dirty="0" err="1"/>
              <a:t>nun</a:t>
            </a:r>
            <a:r>
              <a:rPr lang="tr-TR" sz="2800" dirty="0"/>
              <a:t> yapacağınız uygulamaya göre tercih edebileceğiniz bir çok çeşidi vardır.</a:t>
            </a:r>
            <a:endParaRPr lang="tr-TR" sz="2800" dirty="0">
              <a:latin typeface="Century Gothic" panose="020B0502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33" y="1231332"/>
            <a:ext cx="47625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Düz Ok Bağlayıcısı 7"/>
          <p:cNvCxnSpPr>
            <a:cxnSpLocks/>
          </p:cNvCxnSpPr>
          <p:nvPr/>
        </p:nvCxnSpPr>
        <p:spPr>
          <a:xfrm flipH="1">
            <a:off x="10000343" y="3668397"/>
            <a:ext cx="752119" cy="165368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8304619" y="5322084"/>
            <a:ext cx="366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/>
              <a:t>Atmega</a:t>
            </a:r>
            <a:r>
              <a:rPr lang="tr-TR" sz="3200" dirty="0"/>
              <a:t> 328 Çipi</a:t>
            </a:r>
          </a:p>
        </p:txBody>
      </p:sp>
    </p:spTree>
    <p:extLst>
      <p:ext uri="{BB962C8B-B14F-4D97-AF65-F5344CB8AC3E}">
        <p14:creationId xmlns:p14="http://schemas.microsoft.com/office/powerpoint/2010/main" val="13964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824"/>
            <a:ext cx="4593354" cy="3969474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4062046" y="1868714"/>
            <a:ext cx="8129954" cy="528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>
              <a:buFont typeface="Wingdings" panose="05000000000000000000" pitchFamily="2" charset="2"/>
              <a:buChar char="v"/>
            </a:pPr>
            <a:endParaRPr lang="tr-TR" sz="3200" dirty="0"/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tr-TR" sz="3200" dirty="0"/>
              <a:t> </a:t>
            </a:r>
            <a:r>
              <a:rPr lang="tr-TR" sz="3200" dirty="0" err="1"/>
              <a:t>Arduino</a:t>
            </a:r>
            <a:r>
              <a:rPr lang="tr-TR" sz="3200" dirty="0"/>
              <a:t> kartları üzerinde </a:t>
            </a:r>
            <a:r>
              <a:rPr lang="tr-TR" sz="3200" dirty="0" err="1"/>
              <a:t>Atmega</a:t>
            </a:r>
            <a:r>
              <a:rPr lang="tr-TR" sz="3200" dirty="0"/>
              <a:t> firmasının 8 ve 32 bit mikro denetleyiciler bulunur.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tr-TR" sz="3200" dirty="0"/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tr-TR" sz="3200" dirty="0" err="1"/>
              <a:t>Arduino</a:t>
            </a:r>
            <a:r>
              <a:rPr lang="tr-TR" sz="3200" dirty="0"/>
              <a:t> kütüphaneleri ile mikro denetleyicileri kolaylıkla programlayabilirsiniz.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379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6677"/>
            <a:ext cx="4593354" cy="3625728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4593354" y="1833544"/>
            <a:ext cx="7264400" cy="528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3600" dirty="0"/>
              <a:t>Analog ve dijital girişleri sayesinde analog ve dijital verileri işleyebilirsiniz.</a:t>
            </a:r>
            <a:br>
              <a:rPr lang="tr-TR" sz="3600" dirty="0"/>
            </a:br>
            <a:endParaRPr lang="tr-TR" sz="3600" dirty="0"/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3600" dirty="0" err="1"/>
              <a:t>Sensörlerden</a:t>
            </a:r>
            <a:r>
              <a:rPr lang="tr-TR" sz="3600" dirty="0"/>
              <a:t> gelen verileri kullanabilirsiniz</a:t>
            </a:r>
            <a:br>
              <a:rPr lang="tr-TR" sz="3600" dirty="0"/>
            </a:br>
            <a:endParaRPr lang="tr-TR" sz="3600" dirty="0"/>
          </a:p>
          <a:p>
            <a:pPr marL="571500" lvl="0" indent="-5715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3600" dirty="0"/>
              <a:t>Dış dünyaya çıktılar (ses, ışık, hareket </a:t>
            </a:r>
            <a:r>
              <a:rPr lang="tr-TR" sz="3600" dirty="0" err="1"/>
              <a:t>vs</a:t>
            </a:r>
            <a:r>
              <a:rPr lang="tr-TR" sz="3600" dirty="0"/>
              <a:t>…) üretebilirsiniz.</a:t>
            </a:r>
          </a:p>
        </p:txBody>
      </p:sp>
    </p:spTree>
    <p:extLst>
      <p:ext uri="{BB962C8B-B14F-4D97-AF65-F5344CB8AC3E}">
        <p14:creationId xmlns:p14="http://schemas.microsoft.com/office/powerpoint/2010/main" val="13404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1"/>
                </a:solidFill>
              </a:rPr>
              <a:t>Arduino</a:t>
            </a:r>
            <a:r>
              <a:rPr lang="tr-TR" b="1" dirty="0">
                <a:solidFill>
                  <a:schemeClr val="accent1"/>
                </a:solidFill>
              </a:rPr>
              <a:t> İle Neler Yapılabilir?</a:t>
            </a:r>
            <a:r>
              <a:rPr lang="tr-TR" dirty="0">
                <a:solidFill>
                  <a:schemeClr val="accent1"/>
                </a:solidFill>
              </a:rPr>
              <a:t/>
            </a:r>
            <a:br>
              <a:rPr lang="tr-TR" dirty="0">
                <a:solidFill>
                  <a:schemeClr val="accent1"/>
                </a:solidFill>
              </a:rPr>
            </a:b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769" y="2123471"/>
            <a:ext cx="10515600" cy="4734529"/>
          </a:xfrm>
        </p:spPr>
        <p:txBody>
          <a:bodyPr>
            <a:normAutofit/>
          </a:bodyPr>
          <a:lstStyle/>
          <a:p>
            <a:r>
              <a:rPr lang="tr-TR" sz="2400" dirty="0" err="1"/>
              <a:t>Led</a:t>
            </a:r>
            <a:r>
              <a:rPr lang="tr-TR" sz="2400" dirty="0"/>
              <a:t> devreleri,</a:t>
            </a:r>
          </a:p>
          <a:p>
            <a:r>
              <a:rPr lang="tr-TR" sz="2400" dirty="0"/>
              <a:t>Robot projeleri,</a:t>
            </a:r>
          </a:p>
          <a:p>
            <a:r>
              <a:rPr lang="tr-TR" sz="2400" dirty="0"/>
              <a:t>Çevre etkileşimli projeler,</a:t>
            </a:r>
          </a:p>
          <a:p>
            <a:r>
              <a:rPr lang="tr-TR" sz="2400" dirty="0"/>
              <a:t>Otomasyon sistemleri….</a:t>
            </a:r>
          </a:p>
          <a:p>
            <a:pPr marL="0" indent="0">
              <a:buNone/>
            </a:pPr>
            <a:r>
              <a:rPr lang="tr-TR" sz="2400" dirty="0"/>
              <a:t>gibi uygulamaları gerçekleştirebilirsiniz. </a:t>
            </a:r>
          </a:p>
          <a:p>
            <a:pPr marL="0" indent="0">
              <a:buNone/>
            </a:pPr>
            <a:r>
              <a:rPr lang="tr-TR" sz="2400" dirty="0"/>
              <a:t>Aslında bu soruyu saydıklarımızla sınırlandırmamak daha uygun olur. Çünkü </a:t>
            </a:r>
            <a:r>
              <a:rPr lang="tr-TR" sz="2400" dirty="0" err="1"/>
              <a:t>Arduino</a:t>
            </a:r>
            <a:r>
              <a:rPr lang="tr-TR" sz="2400" dirty="0"/>
              <a:t> ile hayal gücünüzü kullanarak bir çok uygulama gerçekleştirebilirsiniz.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Gelin şimdi </a:t>
            </a:r>
            <a:r>
              <a:rPr lang="tr-TR" sz="2400" dirty="0" err="1"/>
              <a:t>Arduino</a:t>
            </a:r>
            <a:r>
              <a:rPr lang="tr-TR" sz="2400" dirty="0"/>
              <a:t> </a:t>
            </a:r>
            <a:r>
              <a:rPr lang="tr-TR" sz="2400" dirty="0" err="1"/>
              <a:t>Uno</a:t>
            </a:r>
            <a:r>
              <a:rPr lang="tr-TR" sz="2400" dirty="0"/>
              <a:t> adı verilen kartımızı inceleyelim. </a:t>
            </a:r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111" y="1532088"/>
            <a:ext cx="2915120" cy="280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964008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5" y="35170"/>
            <a:ext cx="9341778" cy="6791759"/>
          </a:xfrm>
          <a:blipFill dpi="0" rotWithShape="1">
            <a:blip r:embed="rId3"/>
            <a:srcRect/>
            <a:stretch>
              <a:fillRect/>
            </a:stretch>
          </a:blipFill>
          <a:effectLst>
            <a:glow rad="127000">
              <a:schemeClr val="accent1"/>
            </a:glo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57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366231" y="3178629"/>
            <a:ext cx="6136170" cy="2960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/>
          </a:p>
          <a:p>
            <a:r>
              <a:rPr lang="tr-TR" sz="2400" dirty="0"/>
              <a:t>Tüm </a:t>
            </a:r>
            <a:r>
              <a:rPr lang="tr-TR" sz="2400" dirty="0" err="1"/>
              <a:t>Arduino</a:t>
            </a:r>
            <a:r>
              <a:rPr lang="tr-TR" sz="2400" dirty="0"/>
              <a:t> modelleri güç kaynağına ihtiyaç duyar.</a:t>
            </a:r>
          </a:p>
          <a:p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err="1"/>
              <a:t>Arduino</a:t>
            </a:r>
            <a:r>
              <a:rPr lang="tr-TR" sz="2400" dirty="0"/>
              <a:t> gücünü USB  üzerinden veya güç kaynağı bağlantı noktasından sağlar.</a:t>
            </a:r>
          </a:p>
          <a:p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23" y="2307933"/>
            <a:ext cx="5701526" cy="4219276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D454F630-EE5F-41E3-A583-96A601ECE108}"/>
              </a:ext>
            </a:extLst>
          </p:cNvPr>
          <p:cNvSpPr/>
          <p:nvPr/>
        </p:nvSpPr>
        <p:spPr>
          <a:xfrm>
            <a:off x="1330152" y="992179"/>
            <a:ext cx="7465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chemeClr val="accent1"/>
                </a:solidFill>
              </a:rPr>
              <a:t>Güç (USB / Güç Kaynağı Bağlantı Noktası)</a:t>
            </a:r>
          </a:p>
        </p:txBody>
      </p:sp>
    </p:spTree>
    <p:extLst>
      <p:ext uri="{BB962C8B-B14F-4D97-AF65-F5344CB8AC3E}">
        <p14:creationId xmlns:p14="http://schemas.microsoft.com/office/powerpoint/2010/main" val="13907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740</TotalTime>
  <Words>826</Words>
  <Application>Microsoft Office PowerPoint</Application>
  <PresentationFormat>Geniş ekran</PresentationFormat>
  <Paragraphs>144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Times New Roman</vt:lpstr>
      <vt:lpstr>Wingdings</vt:lpstr>
      <vt:lpstr>Wingdings 3</vt:lpstr>
      <vt:lpstr>İyon Toplantı Odası</vt:lpstr>
      <vt:lpstr>ARDUİNO VE TEMEL ELEKTRONİK DERSLERİ</vt:lpstr>
      <vt:lpstr>Dijital Dünya </vt:lpstr>
      <vt:lpstr>Analog Dünya </vt:lpstr>
      <vt:lpstr>PowerPoint Sunusu</vt:lpstr>
      <vt:lpstr>PowerPoint Sunusu</vt:lpstr>
      <vt:lpstr>PowerPoint Sunusu</vt:lpstr>
      <vt:lpstr>Arduino İle Neler Yapılabilir? </vt:lpstr>
      <vt:lpstr>PowerPoint Sunusu</vt:lpstr>
      <vt:lpstr>PowerPoint Sunusu</vt:lpstr>
      <vt:lpstr>Gelin Şimdi Arduino Uno Kartını İnceleyelim. </vt:lpstr>
      <vt:lpstr>Arduino’da Analog İşlemler </vt:lpstr>
      <vt:lpstr>Arduino’da Dijital İşlemler </vt:lpstr>
      <vt:lpstr>PowerPoint Sunusu</vt:lpstr>
      <vt:lpstr>PowerPoint Sunusu</vt:lpstr>
      <vt:lpstr>PowerPoint Sunusu</vt:lpstr>
      <vt:lpstr>PowerPoint Sunusu</vt:lpstr>
      <vt:lpstr>PowerPoint Sunusu</vt:lpstr>
      <vt:lpstr>Gelin Şimdi Arduino Uno Kartını İnceleyelim. </vt:lpstr>
      <vt:lpstr>PowerPoint Sunusu</vt:lpstr>
      <vt:lpstr>Devre Tahtası (Breadboard)</vt:lpstr>
      <vt:lpstr>PowerPoint Sunusu</vt:lpstr>
      <vt:lpstr>PowerPoint Sunusu</vt:lpstr>
      <vt:lpstr>PowerPoint Sunusu</vt:lpstr>
      <vt:lpstr>Devre Tahtası Üzerinde Örnek Yerleşimler</vt:lpstr>
      <vt:lpstr>Devre Tahtası Üzerinde Örnek Yerleşimler</vt:lpstr>
      <vt:lpstr>Devre Tahtası Üzerinde Örnek Yerleşimler</vt:lpstr>
      <vt:lpstr>PowerPoint Sunusu</vt:lpstr>
      <vt:lpstr>Devre tahtası  ile yapacağınız çeşitli uygulamalarda kullanabileceğimiz kablolar. -İki ucu erkek jumper kablolar, -iki ucu dişi jumper kablolar, -Bir ucu dişi bir ucu erkek jumper kablolar mevcut olup kullanım amacına göre devreleri tasarlarken hepsinden de yararlanılabilir. </vt:lpstr>
      <vt:lpstr>LED (Işık Yayan Diyot)</vt:lpstr>
      <vt:lpstr>LED (Işık Yayan Diyot)</vt:lpstr>
      <vt:lpstr>LED’lerin Özellikleri</vt:lpstr>
      <vt:lpstr>PowerPoint Sunusu</vt:lpstr>
      <vt:lpstr>PowerPoint Sunusu</vt:lpstr>
      <vt:lpstr>DİRENÇ NEDİR?</vt:lpstr>
      <vt:lpstr>PowerPoint Sunusu</vt:lpstr>
      <vt:lpstr>PowerPoint Sunusu</vt:lpstr>
      <vt:lpstr>PowerPoint Sunusu</vt:lpstr>
      <vt:lpstr>PowerPoint Sunusu</vt:lpstr>
      <vt:lpstr>Örnek Bir Direnç Okuması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ARDUİNO  VE  TEMEL ELEKTRONİK  DERSLERİ</dc:title>
  <dc:creator>Okan</dc:creator>
  <cp:lastModifiedBy>Yönetici</cp:lastModifiedBy>
  <cp:revision>96</cp:revision>
  <dcterms:created xsi:type="dcterms:W3CDTF">2016-12-19T10:42:07Z</dcterms:created>
  <dcterms:modified xsi:type="dcterms:W3CDTF">2022-02-21T06:09:13Z</dcterms:modified>
</cp:coreProperties>
</file>